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1" r:id="rId2"/>
    <p:sldId id="296" r:id="rId3"/>
    <p:sldId id="303" r:id="rId4"/>
    <p:sldId id="304" r:id="rId5"/>
    <p:sldId id="305" r:id="rId6"/>
    <p:sldId id="297" r:id="rId7"/>
    <p:sldId id="300" r:id="rId8"/>
    <p:sldId id="301" r:id="rId9"/>
    <p:sldId id="306" r:id="rId10"/>
    <p:sldId id="299" r:id="rId11"/>
    <p:sldId id="307" r:id="rId12"/>
    <p:sldId id="302" r:id="rId13"/>
  </p:sldIdLst>
  <p:sldSz cx="5761038" cy="3236913"/>
  <p:notesSz cx="6858000" cy="9144000"/>
  <p:defaultTextStyle>
    <a:defPPr>
      <a:defRPr lang="en-US"/>
    </a:defPPr>
    <a:lvl1pPr marL="0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084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167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251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334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418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2501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799585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6668" algn="l" defTabSz="25708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">
          <p15:clr>
            <a:srgbClr val="A4A3A4"/>
          </p15:clr>
        </p15:guide>
        <p15:guide id="2" pos="18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2F13"/>
    <a:srgbClr val="1D0900"/>
    <a:srgbClr val="AF2A22"/>
    <a:srgbClr val="C93D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738"/>
    <p:restoredTop sz="94778"/>
  </p:normalViewPr>
  <p:slideViewPr>
    <p:cSldViewPr snapToGrid="0" snapToObjects="1">
      <p:cViewPr varScale="1">
        <p:scale>
          <a:sx n="62" d="100"/>
          <a:sy n="62" d="100"/>
        </p:scale>
        <p:origin x="184" y="1312"/>
      </p:cViewPr>
      <p:guideLst>
        <p:guide orient="horz" pos="1020"/>
        <p:guide pos="18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0DBAF0-BB57-3C46-8767-CE579976A5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D655E2-9774-BF49-B217-CF75116A09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64EB9-D0F9-BF43-969F-4BC69FAC13F5}" type="datetimeFigureOut">
              <a:rPr lang="en-US" smtClean="0"/>
              <a:t>11/1/19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12E0A0-80F8-9B41-AC12-2E8F5BB5C2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22F0F-9209-CF43-A4F5-10309B2940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EB085-2603-084E-9972-C6F9A7A03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52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FBE21-5710-0D4A-8172-9731595D13BD}" type="datetimeFigureOut">
              <a:rPr lang="en-US" smtClean="0"/>
              <a:t>11/1/19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91FFE-6E1E-A547-9B4B-2B08825EB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86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114031" y="67688"/>
            <a:ext cx="2688177" cy="242002"/>
          </a:xfrm>
          <a:prstGeom prst="rect">
            <a:avLst/>
          </a:prstGeom>
        </p:spPr>
        <p:txBody>
          <a:bodyPr vert="horz" lIns="51417" tIns="25708" rIns="51417" bIns="25708" rtlCol="0" anchor="ctr">
            <a:noAutofit/>
          </a:bodyPr>
          <a:lstStyle>
            <a:lvl1pPr algn="ctr" defTabSz="257084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rgbClr val="E22F13"/>
                </a:solidFill>
                <a:latin typeface="Helvetica"/>
                <a:cs typeface="Helvetica"/>
              </a:rPr>
              <a:t>Institute for Innovation and Public Purpose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76685" y="942003"/>
            <a:ext cx="2438400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Title slide</a:t>
            </a:r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676685" y="1458385"/>
            <a:ext cx="2438400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rgbClr val="E22F1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Subtitle in red</a:t>
            </a:r>
            <a:endParaRPr lang="en-US" dirty="0"/>
          </a:p>
        </p:txBody>
      </p:sp>
      <p:sp>
        <p:nvSpPr>
          <p:cNvPr id="26" name="Rectangle 25"/>
          <p:cNvSpPr/>
          <p:nvPr userDrawn="1"/>
        </p:nvSpPr>
        <p:spPr>
          <a:xfrm>
            <a:off x="5023025" y="2581911"/>
            <a:ext cx="702669" cy="6550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799769" y="5877405"/>
            <a:ext cx="3821002" cy="86613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200">
                <a:solidFill>
                  <a:srgbClr val="AF2A22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Speaker:</a:t>
            </a:r>
          </a:p>
          <a:p>
            <a:pPr lvl="0"/>
            <a:r>
              <a:rPr lang="en-GB" dirty="0"/>
              <a:t>Job title:</a:t>
            </a:r>
          </a:p>
          <a:p>
            <a:pPr lvl="0"/>
            <a:r>
              <a:rPr lang="en-GB" dirty="0"/>
              <a:t>Contact:</a:t>
            </a:r>
            <a:endParaRPr lang="en-US" dirty="0"/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952169" y="6029805"/>
            <a:ext cx="3821002" cy="86613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200">
                <a:solidFill>
                  <a:srgbClr val="AF2A22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Speaker:</a:t>
            </a:r>
          </a:p>
          <a:p>
            <a:pPr lvl="0"/>
            <a:r>
              <a:rPr lang="en-GB" dirty="0"/>
              <a:t>Job title:</a:t>
            </a:r>
          </a:p>
          <a:p>
            <a:pPr lvl="0"/>
            <a:r>
              <a:rPr lang="en-GB" dirty="0"/>
              <a:t>Contact:</a:t>
            </a:r>
            <a:endParaRPr lang="en-US" dirty="0"/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76685" y="2462429"/>
            <a:ext cx="813311" cy="514411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800" baseline="0">
                <a:solidFill>
                  <a:srgbClr val="E22F1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Speaker:</a:t>
            </a:r>
          </a:p>
          <a:p>
            <a:pPr lvl="0"/>
            <a:r>
              <a:rPr lang="en-GB" dirty="0"/>
              <a:t>Job title:</a:t>
            </a:r>
          </a:p>
          <a:p>
            <a:pPr lvl="0"/>
            <a:r>
              <a:rPr lang="en-GB" dirty="0"/>
              <a:t>Contact: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023025" y="3112117"/>
            <a:ext cx="702669" cy="135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UCL banner_re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659"/>
            <a:ext cx="5761038" cy="3647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259" y="2672449"/>
            <a:ext cx="423759" cy="39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6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114031" y="67688"/>
            <a:ext cx="2688177" cy="242002"/>
          </a:xfrm>
          <a:prstGeom prst="rect">
            <a:avLst/>
          </a:prstGeom>
        </p:spPr>
        <p:txBody>
          <a:bodyPr vert="horz" lIns="51417" tIns="25708" rIns="51417" bIns="25708" rtlCol="0" anchor="ctr">
            <a:noAutofit/>
          </a:bodyPr>
          <a:lstStyle>
            <a:lvl1pPr algn="ctr" defTabSz="257084" rtl="0" eaLnBrk="1" latinLnBrk="0" hangingPunct="1"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>
                <a:solidFill>
                  <a:srgbClr val="E22F13"/>
                </a:solidFill>
                <a:latin typeface="Helvetica"/>
                <a:cs typeface="Helvetica"/>
              </a:rPr>
              <a:t>Institute for Innovation and Public Purpose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676685" y="942003"/>
            <a:ext cx="2438400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 baseline="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Title slide</a:t>
            </a:r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676685" y="1458385"/>
            <a:ext cx="2438400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rgbClr val="E22F1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Subtitle in red</a:t>
            </a:r>
            <a:endParaRPr lang="en-US" dirty="0"/>
          </a:p>
        </p:txBody>
      </p:sp>
      <p:sp>
        <p:nvSpPr>
          <p:cNvPr id="26" name="Rectangle 25"/>
          <p:cNvSpPr/>
          <p:nvPr userDrawn="1"/>
        </p:nvSpPr>
        <p:spPr>
          <a:xfrm>
            <a:off x="5023025" y="2581911"/>
            <a:ext cx="702669" cy="6550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76685" y="2067500"/>
            <a:ext cx="813311" cy="514411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800" baseline="0">
                <a:solidFill>
                  <a:srgbClr val="E22F13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Speaker:</a:t>
            </a:r>
          </a:p>
          <a:p>
            <a:pPr lvl="0"/>
            <a:r>
              <a:rPr lang="en-GB" dirty="0"/>
              <a:t>Job </a:t>
            </a:r>
            <a:r>
              <a:rPr lang="en-GB" dirty="0" err="1"/>
              <a:t>title:x</a:t>
            </a:r>
            <a:endParaRPr lang="en-GB" dirty="0"/>
          </a:p>
          <a:p>
            <a:pPr lvl="0"/>
            <a:r>
              <a:rPr lang="en-GB" dirty="0"/>
              <a:t>Contact: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023025" y="3112117"/>
            <a:ext cx="702669" cy="135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UCL banner_re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659"/>
            <a:ext cx="5761038" cy="3647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259" y="2672449"/>
            <a:ext cx="423759" cy="3972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FFE636-1050-1947-B7D6-4F782EE1F6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871" y="2892678"/>
            <a:ext cx="207611" cy="1685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/>
          <p:cNvSpPr>
            <a:spLocks noGrp="1"/>
          </p:cNvSpPr>
          <p:nvPr>
            <p:ph type="body" sz="quarter" idx="70" hasCustomPrompt="1"/>
          </p:nvPr>
        </p:nvSpPr>
        <p:spPr>
          <a:xfrm>
            <a:off x="201099" y="258324"/>
            <a:ext cx="2448724" cy="4612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AF2A22"/>
                </a:solidFill>
              </a:defRPr>
            </a:lvl1pPr>
          </a:lstStyle>
          <a:p>
            <a:r>
              <a:rPr lang="en-GB" dirty="0"/>
              <a:t>Agenda (in red)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71"/>
          </p:nvPr>
        </p:nvSpPr>
        <p:spPr>
          <a:xfrm>
            <a:off x="201099" y="854993"/>
            <a:ext cx="2050827" cy="2167113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72"/>
          </p:nvPr>
        </p:nvSpPr>
        <p:spPr>
          <a:xfrm>
            <a:off x="2444559" y="863458"/>
            <a:ext cx="2050827" cy="2167113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658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524299" y="906195"/>
            <a:ext cx="2599614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Divider slide (white)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97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ircle_6.png">
            <a:extLst>
              <a:ext uri="{FF2B5EF4-FFF2-40B4-BE49-F238E27FC236}">
                <a16:creationId xmlns:a16="http://schemas.microsoft.com/office/drawing/2014/main" id="{3F43D809-16BF-9340-8455-69754790A7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07" y="-930113"/>
            <a:ext cx="5013218" cy="4681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9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793509" y="1171808"/>
            <a:ext cx="2599614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/>
              <a:t>Feature slide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(red)">
    <p:bg>
      <p:bgPr>
        <a:solidFill>
          <a:srgbClr val="E22F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541817" y="1092021"/>
            <a:ext cx="4571580" cy="1134348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(red)</a:t>
            </a:r>
            <a:endParaRPr lang="en-US" dirty="0"/>
          </a:p>
        </p:txBody>
      </p:sp>
      <p:sp>
        <p:nvSpPr>
          <p:cNvPr id="5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527800" y="132400"/>
            <a:ext cx="2599614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slide w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98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675103" y="640582"/>
            <a:ext cx="313374" cy="313374"/>
          </a:xfrm>
          <a:prstGeom prst="rect">
            <a:avLst/>
          </a:prstGeom>
        </p:spPr>
      </p:pic>
      <p:pic>
        <p:nvPicPr>
          <p:cNvPr id="13" name="Picture 12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5121" y="2312612"/>
            <a:ext cx="313374" cy="313374"/>
          </a:xfrm>
          <a:prstGeom prst="rect">
            <a:avLst/>
          </a:prstGeom>
        </p:spPr>
      </p:pic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5680" y="1092020"/>
            <a:ext cx="4630842" cy="110895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(white)</a:t>
            </a:r>
            <a:endParaRPr lang="en-US" dirty="0"/>
          </a:p>
        </p:txBody>
      </p:sp>
      <p:sp>
        <p:nvSpPr>
          <p:cNvPr id="5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527800" y="132400"/>
            <a:ext cx="2599614" cy="370116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rgbClr val="C93D28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slide w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02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 (red)">
    <p:bg>
      <p:bgPr>
        <a:solidFill>
          <a:srgbClr val="AF2A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675103" y="640582"/>
            <a:ext cx="313374" cy="313374"/>
          </a:xfrm>
          <a:prstGeom prst="rect">
            <a:avLst/>
          </a:prstGeom>
        </p:spPr>
      </p:pic>
      <p:pic>
        <p:nvPicPr>
          <p:cNvPr id="13" name="Picture 12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5121" y="2312612"/>
            <a:ext cx="313374" cy="313374"/>
          </a:xfrm>
          <a:prstGeom prst="rect">
            <a:avLst/>
          </a:prstGeom>
        </p:spPr>
      </p:pic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541817" y="1092021"/>
            <a:ext cx="4571580" cy="1134348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(red)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675103" y="640582"/>
            <a:ext cx="313374" cy="313374"/>
          </a:xfrm>
          <a:prstGeom prst="rect">
            <a:avLst/>
          </a:prstGeom>
        </p:spPr>
      </p:pic>
      <p:pic>
        <p:nvPicPr>
          <p:cNvPr id="13" name="Picture 12" descr="22003-2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5121" y="2312612"/>
            <a:ext cx="313374" cy="313374"/>
          </a:xfrm>
          <a:prstGeom prst="rect">
            <a:avLst/>
          </a:prstGeom>
        </p:spPr>
      </p:pic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575680" y="1092020"/>
            <a:ext cx="4630842" cy="110895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latin typeface="Helvetica"/>
                <a:cs typeface="Helvetica"/>
              </a:defRPr>
            </a:lvl1pPr>
          </a:lstStyle>
          <a:p>
            <a:pPr lvl="0"/>
            <a:r>
              <a:rPr lang="en-GB" dirty="0"/>
              <a:t>Quote (white)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0" y="0"/>
            <a:ext cx="2880519" cy="3236913"/>
          </a:xfrm>
          <a:prstGeom prst="rect">
            <a:avLst/>
          </a:prstGeom>
          <a:solidFill>
            <a:srgbClr val="AF2A22"/>
          </a:solidFill>
          <a:ln>
            <a:noFill/>
          </a:ln>
        </p:spPr>
        <p:txBody>
          <a:bodyPr spcFirstLastPara="1" wrap="square" lIns="57536" tIns="57536" rIns="57536" bIns="57536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629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71" hasCustomPrompt="1"/>
          </p:nvPr>
        </p:nvSpPr>
        <p:spPr>
          <a:xfrm>
            <a:off x="201099" y="194982"/>
            <a:ext cx="2448724" cy="2827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pPr marL="192813" marR="0" lvl="0" indent="-192813" algn="l" defTabSz="2570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Q &amp; A slide (r/w)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72" hasCustomPrompt="1"/>
          </p:nvPr>
        </p:nvSpPr>
        <p:spPr>
          <a:xfrm>
            <a:off x="3081618" y="204893"/>
            <a:ext cx="2448724" cy="2827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Helvetica"/>
                <a:cs typeface="Helvetica"/>
              </a:defRPr>
            </a:lvl1pPr>
          </a:lstStyle>
          <a:p>
            <a:pPr marL="192813" marR="0" lvl="0" indent="-192813" algn="l" defTabSz="2570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 err="1"/>
              <a:t>Ans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0"/>
          <p:cNvSpPr/>
          <p:nvPr userDrawn="1"/>
        </p:nvSpPr>
        <p:spPr>
          <a:xfrm>
            <a:off x="0" y="0"/>
            <a:ext cx="2880519" cy="3236913"/>
          </a:xfrm>
          <a:prstGeom prst="rect">
            <a:avLst/>
          </a:prstGeom>
          <a:solidFill>
            <a:srgbClr val="AF2A22"/>
          </a:solidFill>
          <a:ln>
            <a:noFill/>
          </a:ln>
        </p:spPr>
        <p:txBody>
          <a:bodyPr spcFirstLastPara="1" wrap="square" lIns="57536" tIns="57536" rIns="57536" bIns="57536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629" dirty="0"/>
          </a:p>
        </p:txBody>
      </p:sp>
      <p:sp>
        <p:nvSpPr>
          <p:cNvPr id="40" name="Shape 40"/>
          <p:cNvSpPr/>
          <p:nvPr/>
        </p:nvSpPr>
        <p:spPr>
          <a:xfrm>
            <a:off x="2880519" y="0"/>
            <a:ext cx="2880519" cy="3236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57536" tIns="57536" rIns="57536" bIns="57536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629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71" hasCustomPrompt="1"/>
          </p:nvPr>
        </p:nvSpPr>
        <p:spPr>
          <a:xfrm>
            <a:off x="201099" y="194982"/>
            <a:ext cx="2448724" cy="2827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Helvetica"/>
                <a:cs typeface="Helvetica"/>
              </a:defRPr>
            </a:lvl1pPr>
          </a:lstStyle>
          <a:p>
            <a:pPr marL="192813" marR="0" lvl="0" indent="-192813" algn="l" defTabSz="2570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Q &amp; A slide (r/b)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0"/>
          <p:cNvSpPr/>
          <p:nvPr userDrawn="1"/>
        </p:nvSpPr>
        <p:spPr>
          <a:xfrm>
            <a:off x="0" y="0"/>
            <a:ext cx="2880519" cy="3236913"/>
          </a:xfrm>
          <a:prstGeom prst="rect">
            <a:avLst/>
          </a:prstGeom>
          <a:solidFill>
            <a:srgbClr val="AF2A22"/>
          </a:solidFill>
          <a:ln>
            <a:noFill/>
          </a:ln>
        </p:spPr>
        <p:txBody>
          <a:bodyPr spcFirstLastPara="1" wrap="square" lIns="57536" tIns="57536" rIns="57536" bIns="57536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629"/>
          </a:p>
        </p:txBody>
      </p:sp>
      <p:sp>
        <p:nvSpPr>
          <p:cNvPr id="40" name="Shape 40"/>
          <p:cNvSpPr/>
          <p:nvPr/>
        </p:nvSpPr>
        <p:spPr>
          <a:xfrm>
            <a:off x="2880519" y="0"/>
            <a:ext cx="2880519" cy="3236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57536" tIns="57536" rIns="57536" bIns="57536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629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71" hasCustomPrompt="1"/>
          </p:nvPr>
        </p:nvSpPr>
        <p:spPr>
          <a:xfrm>
            <a:off x="201099" y="194982"/>
            <a:ext cx="2448724" cy="2827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Helvetica"/>
                <a:cs typeface="Helvetica"/>
              </a:defRPr>
            </a:lvl1pPr>
          </a:lstStyle>
          <a:p>
            <a:pPr marL="192813" marR="0" lvl="0" indent="-192813" algn="l" defTabSz="2570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Q &amp; A slide (r/b)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with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5"/>
          <p:cNvSpPr>
            <a:spLocks noGrp="1"/>
          </p:cNvSpPr>
          <p:nvPr>
            <p:ph type="pic" sz="quarter" idx="69"/>
          </p:nvPr>
        </p:nvSpPr>
        <p:spPr>
          <a:xfrm>
            <a:off x="2827607" y="258324"/>
            <a:ext cx="2717550" cy="2311849"/>
          </a:xfrm>
          <a:prstGeom prst="rect">
            <a:avLst/>
          </a:prstGeom>
        </p:spPr>
      </p:sp>
      <p:sp>
        <p:nvSpPr>
          <p:cNvPr id="16" name="Text Placeholder 6"/>
          <p:cNvSpPr>
            <a:spLocks noGrp="1"/>
          </p:cNvSpPr>
          <p:nvPr>
            <p:ph type="body" sz="quarter" idx="70" hasCustomPrompt="1"/>
          </p:nvPr>
        </p:nvSpPr>
        <p:spPr>
          <a:xfrm>
            <a:off x="201099" y="258324"/>
            <a:ext cx="2448724" cy="4612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AF2A22"/>
                </a:solidFill>
                <a:latin typeface="Helvetica"/>
                <a:cs typeface="Helvetica"/>
              </a:defRPr>
            </a:lvl1pPr>
          </a:lstStyle>
          <a:p>
            <a:r>
              <a:rPr lang="en-GB" dirty="0"/>
              <a:t>Content slide 1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71"/>
          </p:nvPr>
        </p:nvSpPr>
        <p:spPr>
          <a:xfrm>
            <a:off x="201099" y="854993"/>
            <a:ext cx="2448724" cy="216711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7686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no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6"/>
          <p:cNvSpPr>
            <a:spLocks noGrp="1"/>
          </p:cNvSpPr>
          <p:nvPr>
            <p:ph type="body" sz="quarter" idx="70" hasCustomPrompt="1"/>
          </p:nvPr>
        </p:nvSpPr>
        <p:spPr>
          <a:xfrm>
            <a:off x="201098" y="258324"/>
            <a:ext cx="4776845" cy="4612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AF2A22"/>
                </a:solidFill>
                <a:latin typeface="Helvetica"/>
                <a:cs typeface="Helvetica"/>
              </a:defRPr>
            </a:lvl1pPr>
          </a:lstStyle>
          <a:p>
            <a:r>
              <a:rPr lang="en-GB" dirty="0"/>
              <a:t>Content slide 2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71"/>
          </p:nvPr>
        </p:nvSpPr>
        <p:spPr>
          <a:xfrm>
            <a:off x="201099" y="854993"/>
            <a:ext cx="4776844" cy="216711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3072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69"/>
          </p:nvPr>
        </p:nvSpPr>
        <p:spPr>
          <a:xfrm>
            <a:off x="0" y="0"/>
            <a:ext cx="5761038" cy="3236913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08131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259" y="2672449"/>
            <a:ext cx="423759" cy="39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80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6" r:id="rId3"/>
    <p:sldLayoutId id="2147483650" r:id="rId4"/>
    <p:sldLayoutId id="2147483688" r:id="rId5"/>
    <p:sldLayoutId id="2147483660" r:id="rId6"/>
    <p:sldLayoutId id="2147483665" r:id="rId7"/>
    <p:sldLayoutId id="2147483668" r:id="rId8"/>
    <p:sldLayoutId id="2147483669" r:id="rId9"/>
    <p:sldLayoutId id="2147483687" r:id="rId10"/>
    <p:sldLayoutId id="2147483689" r:id="rId11"/>
    <p:sldLayoutId id="2147483690" r:id="rId12"/>
    <p:sldLayoutId id="2147483661" r:id="rId13"/>
    <p:sldLayoutId id="2147483662" r:id="rId14"/>
    <p:sldLayoutId id="2147483655" r:id="rId15"/>
  </p:sldLayoutIdLst>
  <p:txStyles>
    <p:titleStyle>
      <a:lvl1pPr algn="ctr" defTabSz="257084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13" indent="-192813" algn="l" defTabSz="257084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761" indent="-160677" algn="l" defTabSz="257084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709" indent="-128542" algn="l" defTabSz="257084" rtl="0" eaLnBrk="1" latinLnBrk="0" hangingPunct="1">
        <a:spcBef>
          <a:spcPct val="20000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99792" indent="-128542" algn="l" defTabSz="257084" rtl="0" eaLnBrk="1" latinLnBrk="0" hangingPunct="1">
        <a:spcBef>
          <a:spcPct val="20000"/>
        </a:spcBef>
        <a:buFont typeface="Arial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6876" indent="-128542" algn="l" defTabSz="257084" rtl="0" eaLnBrk="1" latinLnBrk="0" hangingPunct="1">
        <a:spcBef>
          <a:spcPct val="20000"/>
        </a:spcBef>
        <a:buFont typeface="Arial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3960" indent="-128542" algn="l" defTabSz="25708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043" indent="-128542" algn="l" defTabSz="25708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127" indent="-128542" algn="l" defTabSz="25708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210" indent="-128542" algn="l" defTabSz="257084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084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167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251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334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418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2501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99585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6668" algn="l" defTabSz="25708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69843" y="1184338"/>
            <a:ext cx="4885916" cy="370116"/>
          </a:xfrm>
        </p:spPr>
        <p:txBody>
          <a:bodyPr/>
          <a:lstStyle/>
          <a:p>
            <a:r>
              <a:rPr lang="en-US" b="1" dirty="0">
                <a:solidFill>
                  <a:srgbClr val="1D0900"/>
                </a:solidFill>
              </a:rPr>
              <a:t>Picking a Direction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69843" y="1478254"/>
            <a:ext cx="4556796" cy="370116"/>
          </a:xfrm>
        </p:spPr>
        <p:txBody>
          <a:bodyPr/>
          <a:lstStyle/>
          <a:p>
            <a:r>
              <a:rPr lang="en-US" sz="1500" b="1" dirty="0"/>
              <a:t>Growth and State Neutrality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799769" y="5877405"/>
            <a:ext cx="3821002" cy="8661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952169" y="6029805"/>
            <a:ext cx="3821002" cy="8661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69842" y="1924570"/>
            <a:ext cx="3170669" cy="514411"/>
          </a:xfrm>
        </p:spPr>
        <p:txBody>
          <a:bodyPr/>
          <a:lstStyle/>
          <a:p>
            <a:r>
              <a:rPr lang="en-US" sz="1000" dirty="0">
                <a:solidFill>
                  <a:srgbClr val="1D0900"/>
                </a:solidFill>
              </a:rPr>
              <a:t>Lukas Fuchs</a:t>
            </a:r>
          </a:p>
        </p:txBody>
      </p:sp>
    </p:spTree>
    <p:extLst>
      <p:ext uri="{BB962C8B-B14F-4D97-AF65-F5344CB8AC3E}">
        <p14:creationId xmlns:p14="http://schemas.microsoft.com/office/powerpoint/2010/main" val="298194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3F4307-29A1-4A4B-820F-8752AD60388A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2382B-5E1C-B241-B8FC-3D65295FBD77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US" dirty="0"/>
              <a:t>Picking a direction</a:t>
            </a:r>
          </a:p>
          <a:p>
            <a:r>
              <a:rPr lang="en-US" dirty="0"/>
              <a:t>State Neutrality</a:t>
            </a:r>
          </a:p>
          <a:p>
            <a:r>
              <a:rPr lang="en-US" dirty="0"/>
              <a:t>Is picking a direction Paternalist?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CD7F4E-1D76-7E4A-BB1A-DFDC91FDF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921" y="488937"/>
            <a:ext cx="1453018" cy="19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20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7FD344-BC61-8340-A0CB-B92E2245CBDF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Evaluating markets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400B7-5C53-5D49-843F-67F9841F1166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Markets and Equality</a:t>
            </a:r>
          </a:p>
          <a:p>
            <a:pPr>
              <a:buFontTx/>
              <a:buChar char="-"/>
            </a:pPr>
            <a:r>
              <a:rPr lang="en-US" dirty="0"/>
              <a:t>What should not be for sale?</a:t>
            </a:r>
          </a:p>
          <a:p>
            <a:pPr>
              <a:buFontTx/>
              <a:buChar char="-"/>
            </a:pPr>
            <a:r>
              <a:rPr lang="en-US" dirty="0"/>
              <a:t>Market shaping, growth policy</a:t>
            </a:r>
          </a:p>
        </p:txBody>
      </p:sp>
    </p:spTree>
    <p:extLst>
      <p:ext uri="{BB962C8B-B14F-4D97-AF65-F5344CB8AC3E}">
        <p14:creationId xmlns:p14="http://schemas.microsoft.com/office/powerpoint/2010/main" val="3073193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940A36-9011-9A48-A704-B309EDF0A2A1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The State as Transformative Agent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A8AD8-08D0-DD48-9F93-84493E1AC8AC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Missions (e.g. moon-landing)</a:t>
            </a:r>
          </a:p>
          <a:p>
            <a:r>
              <a:rPr lang="en-US" dirty="0"/>
              <a:t>The </a:t>
            </a:r>
            <a:r>
              <a:rPr lang="en-US" i="1" dirty="0"/>
              <a:t>developmental</a:t>
            </a:r>
            <a:r>
              <a:rPr lang="en-US" dirty="0"/>
              <a:t> state</a:t>
            </a:r>
          </a:p>
          <a:p>
            <a:r>
              <a:rPr lang="en-US" dirty="0"/>
              <a:t>The </a:t>
            </a:r>
            <a:r>
              <a:rPr lang="en-US" i="1" dirty="0"/>
              <a:t>entrepreneurial</a:t>
            </a:r>
            <a:r>
              <a:rPr lang="en-US" dirty="0"/>
              <a:t> state</a:t>
            </a:r>
          </a:p>
          <a:p>
            <a:endParaRPr lang="en-US" dirty="0"/>
          </a:p>
          <a:p>
            <a:r>
              <a:rPr lang="en-US" dirty="0"/>
              <a:t>Market </a:t>
            </a:r>
            <a:r>
              <a:rPr lang="en-US" i="1" dirty="0"/>
              <a:t>shaping</a:t>
            </a:r>
            <a:r>
              <a:rPr lang="en-US" dirty="0"/>
              <a:t> vs market </a:t>
            </a:r>
            <a:r>
              <a:rPr lang="en-US" i="1" dirty="0"/>
              <a:t>fixing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0F0826-30BD-7641-950D-938AEF2C9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572" y="859223"/>
            <a:ext cx="1927367" cy="10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7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AEF534-2FE5-D74B-95E3-CA8806C6F93D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Picking a Direction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3BF23-2848-F34C-9B78-B4A36D426D7A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US" dirty="0"/>
              <a:t>‘Picking a direction’ </a:t>
            </a:r>
          </a:p>
          <a:p>
            <a:r>
              <a:rPr lang="en-US" dirty="0"/>
              <a:t>Shifts in techno-economic paradigms</a:t>
            </a:r>
          </a:p>
          <a:p>
            <a:endParaRPr lang="en-US" dirty="0"/>
          </a:p>
          <a:p>
            <a:r>
              <a:rPr lang="en-US" sz="1400" dirty="0"/>
              <a:t>“a best practice model for the most effective use of the new technologies within and beyond the new industries” (Perez 2010)</a:t>
            </a:r>
          </a:p>
        </p:txBody>
      </p:sp>
    </p:spTree>
    <p:extLst>
      <p:ext uri="{BB962C8B-B14F-4D97-AF65-F5344CB8AC3E}">
        <p14:creationId xmlns:p14="http://schemas.microsoft.com/office/powerpoint/2010/main" val="1770891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927E53-28DA-B348-88A1-1B1B23541DF0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State Neutrality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A5E8E-F7B6-8747-B759-62FECE65A1A2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US" dirty="0"/>
              <a:t>Rawls: Justice vs Good</a:t>
            </a:r>
          </a:p>
          <a:p>
            <a:r>
              <a:rPr lang="en-US" dirty="0"/>
              <a:t>State Neutrality vs Perfectionism</a:t>
            </a:r>
          </a:p>
          <a:p>
            <a:r>
              <a:rPr lang="en-US" dirty="0"/>
              <a:t>Perfectionism is Paternalist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98AAF-B239-5349-8ED2-5828701A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962" y="223601"/>
            <a:ext cx="1104886" cy="112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44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74222B-33B9-AE4D-9D18-BEA89028C150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State Neutrality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3697B-3C8E-1A43-BBB5-C203F9982718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US" sz="1600" dirty="0"/>
              <a:t>Is the pursuit of direction-picking policies by the state legitimate according to State Neutrality?</a:t>
            </a:r>
          </a:p>
          <a:p>
            <a:r>
              <a:rPr lang="en-US" sz="1600" dirty="0"/>
              <a:t>Does State Neutrality imply that direction of economic change must be outcome of market processes?</a:t>
            </a:r>
          </a:p>
          <a:p>
            <a:r>
              <a:rPr lang="en-US" sz="1600" dirty="0"/>
              <a:t>Can Justice be invoked?</a:t>
            </a:r>
          </a:p>
        </p:txBody>
      </p:sp>
    </p:spTree>
    <p:extLst>
      <p:ext uri="{BB962C8B-B14F-4D97-AF65-F5344CB8AC3E}">
        <p14:creationId xmlns:p14="http://schemas.microsoft.com/office/powerpoint/2010/main" val="3417314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CEB099-97CE-D648-B8CE-6355CEB47B40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Is Picking a Direction Paternalist?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92CAE-FD44-7D4C-9B9D-BB6C2455ABB9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201099" y="854993"/>
            <a:ext cx="4776844" cy="2167113"/>
          </a:xfrm>
        </p:spPr>
        <p:txBody>
          <a:bodyPr/>
          <a:lstStyle/>
          <a:p>
            <a:r>
              <a:rPr lang="en-US" sz="1600" dirty="0"/>
              <a:t>Emissions markets</a:t>
            </a:r>
          </a:p>
          <a:p>
            <a:r>
              <a:rPr lang="en-US" sz="1600" dirty="0"/>
              <a:t>Passive restriction on market</a:t>
            </a:r>
          </a:p>
          <a:p>
            <a:r>
              <a:rPr lang="en-US" sz="1600" dirty="0"/>
              <a:t>Minimally invasive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A2E6EC-FCDE-534B-9CFC-25A10B5B4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147" y="1928270"/>
            <a:ext cx="2592746" cy="105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6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276CF7-02A2-CE48-B86B-9952DB26DC15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Is Picking a Direction Paternalist?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0AB19-EB29-1D46-AE5A-9DBDBCE887C3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US" sz="1600" dirty="0"/>
              <a:t>German </a:t>
            </a:r>
            <a:r>
              <a:rPr lang="en-US" sz="1600" i="1" dirty="0" err="1"/>
              <a:t>Energiewende</a:t>
            </a:r>
            <a:endParaRPr lang="en-US" sz="1600" i="1" dirty="0"/>
          </a:p>
          <a:p>
            <a:r>
              <a:rPr lang="en-US" sz="1600" dirty="0"/>
              <a:t>Active re-shaping of market</a:t>
            </a:r>
          </a:p>
          <a:p>
            <a:r>
              <a:rPr lang="en-US" sz="1600" dirty="0"/>
              <a:t>Environmental ‘Authoritarianism’?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BB9E52-3D5C-BA40-B5FF-DC0C4B742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4" y="1974888"/>
            <a:ext cx="3235931" cy="100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45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8F5EC3-CC09-C844-9510-1625ACE20073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Is Picking a Direction Paternalist?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0719E-9A8E-A748-9D3A-538E4DE27703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US" dirty="0"/>
              <a:t>Techno-economic paradigms</a:t>
            </a:r>
          </a:p>
          <a:p>
            <a:r>
              <a:rPr lang="en-US" dirty="0"/>
              <a:t>Preserves consumer sovereignty &amp; freedom of choice</a:t>
            </a:r>
          </a:p>
          <a:p>
            <a:r>
              <a:rPr lang="en-US" dirty="0"/>
              <a:t>Choice architecture (Nudge)</a:t>
            </a:r>
          </a:p>
        </p:txBody>
      </p:sp>
    </p:spTree>
    <p:extLst>
      <p:ext uri="{BB962C8B-B14F-4D97-AF65-F5344CB8AC3E}">
        <p14:creationId xmlns:p14="http://schemas.microsoft.com/office/powerpoint/2010/main" val="4278764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8A5DA5C-F386-CD4D-8546-CE7C95640BC7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Is Picking a Direction Paternalist?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AA971-2F82-674B-8261-B0FBB577673B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r>
              <a:rPr lang="en-US" dirty="0"/>
              <a:t>Direction-picking policies are aimed at facilitating particular ways of life (</a:t>
            </a:r>
            <a:r>
              <a:rPr lang="en-US" i="1" dirty="0"/>
              <a:t>green good life</a:t>
            </a:r>
            <a:r>
              <a:rPr lang="en-US" dirty="0"/>
              <a:t>)</a:t>
            </a:r>
          </a:p>
          <a:p>
            <a:r>
              <a:rPr lang="en-US" dirty="0"/>
              <a:t>Are Political Liberals committed to passive growth policies?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9CCAEC-40D8-8542-84A7-F928CA60EE2A}"/>
              </a:ext>
            </a:extLst>
          </p:cNvPr>
          <p:cNvSpPr txBox="1"/>
          <p:nvPr/>
        </p:nvSpPr>
        <p:spPr>
          <a:xfrm>
            <a:off x="1540701" y="4246323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89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3F1FB-F02A-9E4E-837E-118E7F9469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9394" y="1248340"/>
            <a:ext cx="2599614" cy="370116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045527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AF2A2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3011</TotalTime>
  <Words>234</Words>
  <Application>Microsoft Macintosh PowerPoint</Application>
  <PresentationFormat>Custom</PresentationFormat>
  <Paragraphs>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Buckmaster</dc:creator>
  <cp:lastModifiedBy>lukas.fuchs.at@gmail.com</cp:lastModifiedBy>
  <cp:revision>225</cp:revision>
  <cp:lastPrinted>2018-12-05T15:14:59Z</cp:lastPrinted>
  <dcterms:created xsi:type="dcterms:W3CDTF">2017-09-20T12:43:53Z</dcterms:created>
  <dcterms:modified xsi:type="dcterms:W3CDTF">2019-11-01T14:30:16Z</dcterms:modified>
</cp:coreProperties>
</file>