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1" r:id="rId2"/>
  </p:sldMasterIdLst>
  <p:notesMasterIdLst>
    <p:notesMasterId r:id="rId12"/>
  </p:notesMasterIdLst>
  <p:handoutMasterIdLst>
    <p:handoutMasterId r:id="rId13"/>
  </p:handoutMasterIdLst>
  <p:sldIdLst>
    <p:sldId id="271" r:id="rId3"/>
    <p:sldId id="317" r:id="rId4"/>
    <p:sldId id="328" r:id="rId5"/>
    <p:sldId id="329" r:id="rId6"/>
    <p:sldId id="330" r:id="rId7"/>
    <p:sldId id="333" r:id="rId8"/>
    <p:sldId id="334" r:id="rId9"/>
    <p:sldId id="332" r:id="rId10"/>
    <p:sldId id="327" r:id="rId11"/>
  </p:sldIdLst>
  <p:sldSz cx="5761038" cy="3236913"/>
  <p:notesSz cx="6858000" cy="9144000"/>
  <p:defaultTextStyle>
    <a:defPPr>
      <a:defRPr lang="en-US"/>
    </a:defPPr>
    <a:lvl1pPr marL="0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084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167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251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334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418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2501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99585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6668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2F13"/>
    <a:srgbClr val="1D0900"/>
    <a:srgbClr val="AF2A22"/>
    <a:srgbClr val="C93D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509"/>
    <p:restoredTop sz="94466"/>
  </p:normalViewPr>
  <p:slideViewPr>
    <p:cSldViewPr snapToGrid="0" snapToObjects="1">
      <p:cViewPr varScale="1">
        <p:scale>
          <a:sx n="171" d="100"/>
          <a:sy n="171" d="100"/>
        </p:scale>
        <p:origin x="224" y="176"/>
      </p:cViewPr>
      <p:guideLst>
        <p:guide orient="horz" pos="1020"/>
        <p:guide pos="18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287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0DBAF0-BB57-3C46-8767-CE579976A5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D655E2-9774-BF49-B217-CF75116A09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64EB9-D0F9-BF43-969F-4BC69FAC13F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2E0A0-80F8-9B41-AC12-2E8F5BB5C2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22F0F-9209-CF43-A4F5-10309B2940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EB085-2603-084E-9972-C6F9A7A03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52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FBE21-5710-0D4A-8172-9731595D13BD}" type="datetimeFigureOut">
              <a:rPr lang="en-US" smtClean="0"/>
              <a:t>6/12/20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91FFE-6E1E-A547-9B4B-2B08825EB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86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1FFE-6E1E-A547-9B4B-2B08825EBA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34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114031" y="67688"/>
            <a:ext cx="2688177" cy="242002"/>
          </a:xfrm>
          <a:prstGeom prst="rect">
            <a:avLst/>
          </a:prstGeom>
        </p:spPr>
        <p:txBody>
          <a:bodyPr vert="horz" lIns="51417" tIns="25708" rIns="51417" bIns="25708" rtlCol="0" anchor="ctr">
            <a:noAutofit/>
          </a:bodyPr>
          <a:lstStyle>
            <a:lvl1pPr algn="ctr" defTabSz="257084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rgbClr val="E22F13"/>
                </a:solidFill>
                <a:latin typeface="Helvetica"/>
                <a:cs typeface="Helvetica"/>
              </a:rPr>
              <a:t>Institute for Innovation and Public Purpose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76685" y="942003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Title slide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676685" y="1458385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Subtitle in red</a:t>
            </a:r>
            <a:endParaRPr lang="en-US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5023025" y="2581911"/>
            <a:ext cx="702669" cy="655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799769" y="5877405"/>
            <a:ext cx="3821002" cy="86613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200"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title:</a:t>
            </a:r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952169" y="6029805"/>
            <a:ext cx="3821002" cy="86613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200"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title:</a:t>
            </a:r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76685" y="2462429"/>
            <a:ext cx="813311" cy="514411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title:</a:t>
            </a:r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023025" y="3112117"/>
            <a:ext cx="702669" cy="135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UCL banner_r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59"/>
            <a:ext cx="5761038" cy="3647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59" y="2672449"/>
            <a:ext cx="423759" cy="39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6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114031" y="67688"/>
            <a:ext cx="2688177" cy="242002"/>
          </a:xfrm>
          <a:prstGeom prst="rect">
            <a:avLst/>
          </a:prstGeom>
        </p:spPr>
        <p:txBody>
          <a:bodyPr vert="horz" lIns="51417" tIns="25708" rIns="51417" bIns="25708" rtlCol="0" anchor="ctr">
            <a:noAutofit/>
          </a:bodyPr>
          <a:lstStyle>
            <a:lvl1pPr algn="ctr" defTabSz="257084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rgbClr val="E22F13"/>
                </a:solidFill>
                <a:latin typeface="Helvetica"/>
                <a:cs typeface="Helvetica"/>
              </a:rPr>
              <a:t>Institute for Innovation and Public Purpose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76685" y="942003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 baseline="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Title slide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676685" y="1458385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Subtitle in red</a:t>
            </a:r>
            <a:endParaRPr lang="en-US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5023025" y="2581911"/>
            <a:ext cx="702669" cy="655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76685" y="2067500"/>
            <a:ext cx="813311" cy="514411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</a:t>
            </a:r>
            <a:r>
              <a:rPr lang="en-GB" dirty="0" err="1"/>
              <a:t>title:x</a:t>
            </a:r>
            <a:endParaRPr lang="en-GB" dirty="0"/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023025" y="3112117"/>
            <a:ext cx="702669" cy="135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UCL banner_r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59"/>
            <a:ext cx="5761038" cy="3647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59" y="2672449"/>
            <a:ext cx="423759" cy="3972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FFE636-1050-1947-B7D6-4F782EE1F6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871" y="2892678"/>
            <a:ext cx="207611" cy="1685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>
            <a:spLocks noGrp="1"/>
          </p:cNvSpPr>
          <p:nvPr>
            <p:ph type="body" sz="quarter" idx="70" hasCustomPrompt="1"/>
          </p:nvPr>
        </p:nvSpPr>
        <p:spPr>
          <a:xfrm>
            <a:off x="201099" y="258324"/>
            <a:ext cx="2448724" cy="46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AF2A22"/>
                </a:solidFill>
              </a:defRPr>
            </a:lvl1pPr>
          </a:lstStyle>
          <a:p>
            <a:r>
              <a:rPr lang="en-GB" dirty="0"/>
              <a:t>Agenda (in red)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2050827" cy="216711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72"/>
          </p:nvPr>
        </p:nvSpPr>
        <p:spPr>
          <a:xfrm>
            <a:off x="2444559" y="863458"/>
            <a:ext cx="2050827" cy="216711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65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24299" y="906195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Divider slide (white)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9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ircle_6.png">
            <a:extLst>
              <a:ext uri="{FF2B5EF4-FFF2-40B4-BE49-F238E27FC236}">
                <a16:creationId xmlns:a16="http://schemas.microsoft.com/office/drawing/2014/main" id="{3F43D809-16BF-9340-8455-69754790A7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07" y="-930113"/>
            <a:ext cx="5013218" cy="468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9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509" y="1171808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/>
              <a:t>Feature slide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red)">
    <p:bg>
      <p:bgPr>
        <a:solidFill>
          <a:srgbClr val="E22F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41817" y="1092021"/>
            <a:ext cx="4571580" cy="113434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(red)</a:t>
            </a:r>
            <a:endParaRPr lang="en-US" dirty="0"/>
          </a:p>
        </p:txBody>
      </p:sp>
      <p:sp>
        <p:nvSpPr>
          <p:cNvPr id="5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527800" y="132400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slide w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98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75103" y="640582"/>
            <a:ext cx="313374" cy="313374"/>
          </a:xfrm>
          <a:prstGeom prst="rect">
            <a:avLst/>
          </a:prstGeom>
        </p:spPr>
      </p:pic>
      <p:pic>
        <p:nvPicPr>
          <p:cNvPr id="13" name="Picture 12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121" y="2312612"/>
            <a:ext cx="313374" cy="313374"/>
          </a:xfrm>
          <a:prstGeom prst="rect">
            <a:avLst/>
          </a:prstGeom>
        </p:spPr>
      </p:pic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5680" y="1092020"/>
            <a:ext cx="4630842" cy="110895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(white)</a:t>
            </a:r>
            <a:endParaRPr lang="en-US" dirty="0"/>
          </a:p>
        </p:txBody>
      </p:sp>
      <p:sp>
        <p:nvSpPr>
          <p:cNvPr id="5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527800" y="132400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C93D28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slide w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02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 (red)">
    <p:bg>
      <p:bgPr>
        <a:solidFill>
          <a:srgbClr val="AF2A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75103" y="640582"/>
            <a:ext cx="313374" cy="313374"/>
          </a:xfrm>
          <a:prstGeom prst="rect">
            <a:avLst/>
          </a:prstGeom>
        </p:spPr>
      </p:pic>
      <p:pic>
        <p:nvPicPr>
          <p:cNvPr id="13" name="Picture 12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121" y="2312612"/>
            <a:ext cx="313374" cy="313374"/>
          </a:xfrm>
          <a:prstGeom prst="rect">
            <a:avLst/>
          </a:prstGeom>
        </p:spPr>
      </p:pic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41817" y="1092021"/>
            <a:ext cx="4571580" cy="113434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(red)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75103" y="640582"/>
            <a:ext cx="313374" cy="313374"/>
          </a:xfrm>
          <a:prstGeom prst="rect">
            <a:avLst/>
          </a:prstGeom>
        </p:spPr>
      </p:pic>
      <p:pic>
        <p:nvPicPr>
          <p:cNvPr id="13" name="Picture 12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121" y="2312612"/>
            <a:ext cx="313374" cy="313374"/>
          </a:xfrm>
          <a:prstGeom prst="rect">
            <a:avLst/>
          </a:prstGeom>
        </p:spPr>
      </p:pic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5680" y="1092020"/>
            <a:ext cx="4630842" cy="110895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(white)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0" y="0"/>
            <a:ext cx="2880519" cy="3236913"/>
          </a:xfrm>
          <a:prstGeom prst="rect">
            <a:avLst/>
          </a:prstGeom>
          <a:solidFill>
            <a:srgbClr val="AF2A22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201099" y="194982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Q &amp; A slide (r/w)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72" hasCustomPrompt="1"/>
          </p:nvPr>
        </p:nvSpPr>
        <p:spPr>
          <a:xfrm>
            <a:off x="3081618" y="204893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 err="1"/>
              <a:t>Ans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0"/>
          <p:cNvSpPr/>
          <p:nvPr userDrawn="1"/>
        </p:nvSpPr>
        <p:spPr>
          <a:xfrm>
            <a:off x="0" y="0"/>
            <a:ext cx="2880519" cy="3236913"/>
          </a:xfrm>
          <a:prstGeom prst="rect">
            <a:avLst/>
          </a:prstGeom>
          <a:solidFill>
            <a:srgbClr val="AF2A22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 dirty="0"/>
          </a:p>
        </p:txBody>
      </p:sp>
      <p:sp>
        <p:nvSpPr>
          <p:cNvPr id="40" name="Shape 40"/>
          <p:cNvSpPr/>
          <p:nvPr/>
        </p:nvSpPr>
        <p:spPr>
          <a:xfrm>
            <a:off x="2880519" y="0"/>
            <a:ext cx="2880519" cy="3236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201099" y="194982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Q &amp; A slide (r/b)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0"/>
          <p:cNvSpPr/>
          <p:nvPr userDrawn="1"/>
        </p:nvSpPr>
        <p:spPr>
          <a:xfrm>
            <a:off x="0" y="0"/>
            <a:ext cx="2880519" cy="3236913"/>
          </a:xfrm>
          <a:prstGeom prst="rect">
            <a:avLst/>
          </a:prstGeom>
          <a:solidFill>
            <a:srgbClr val="AF2A22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40" name="Shape 40"/>
          <p:cNvSpPr/>
          <p:nvPr/>
        </p:nvSpPr>
        <p:spPr>
          <a:xfrm>
            <a:off x="2880519" y="0"/>
            <a:ext cx="2880519" cy="3236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201099" y="194982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Q &amp; A slide (r/b)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with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"/>
          <p:cNvSpPr>
            <a:spLocks noGrp="1"/>
          </p:cNvSpPr>
          <p:nvPr>
            <p:ph type="pic" sz="quarter" idx="69"/>
          </p:nvPr>
        </p:nvSpPr>
        <p:spPr>
          <a:xfrm>
            <a:off x="2827607" y="258324"/>
            <a:ext cx="2717550" cy="2311849"/>
          </a:xfrm>
          <a:prstGeom prst="rect">
            <a:avLst/>
          </a:prstGeom>
        </p:spPr>
      </p:sp>
      <p:sp>
        <p:nvSpPr>
          <p:cNvPr id="16" name="Text Placeholder 6"/>
          <p:cNvSpPr>
            <a:spLocks noGrp="1"/>
          </p:cNvSpPr>
          <p:nvPr>
            <p:ph type="body" sz="quarter" idx="70" hasCustomPrompt="1"/>
          </p:nvPr>
        </p:nvSpPr>
        <p:spPr>
          <a:xfrm>
            <a:off x="201099" y="258324"/>
            <a:ext cx="2448724" cy="46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r>
              <a:rPr lang="en-GB" dirty="0"/>
              <a:t>Content slide 1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2448724" cy="21671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686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no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6"/>
          <p:cNvSpPr>
            <a:spLocks noGrp="1"/>
          </p:cNvSpPr>
          <p:nvPr>
            <p:ph type="body" sz="quarter" idx="70" hasCustomPrompt="1"/>
          </p:nvPr>
        </p:nvSpPr>
        <p:spPr>
          <a:xfrm>
            <a:off x="201098" y="258324"/>
            <a:ext cx="4776845" cy="46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r>
              <a:rPr lang="en-GB" dirty="0"/>
              <a:t>Content slide 2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4776844" cy="21671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072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69"/>
          </p:nvPr>
        </p:nvSpPr>
        <p:spPr>
          <a:xfrm>
            <a:off x="0" y="0"/>
            <a:ext cx="5761038" cy="323691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81310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ECD-9F4C-4947-AC2C-B671337F0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725" y="530225"/>
            <a:ext cx="4319588" cy="11271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2A020-71A9-294C-8BE7-CAE9DA8BD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725" y="1700213"/>
            <a:ext cx="4319588" cy="7810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0433F-B776-5745-A7D8-C8F7EE8FE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2BC15-D48E-624A-A318-C7FD1876B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92AF3-61AA-6140-8794-81C7ED07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780112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0625-7C73-B747-B840-6F3EA6D3C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709C7-A8F1-694B-8AF8-C1880E032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3F77D-E524-6942-AD61-3D1FA97A0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8ACB8-D2F9-624B-89F2-C805EE98E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F7715-EB48-2442-A963-C995BBDF1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353380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957D-2C46-9341-A16B-140780475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806450"/>
            <a:ext cx="4968875" cy="13477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CD8F7-C989-CC4F-9DAD-CC261FFD5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700" y="2166938"/>
            <a:ext cx="4968875" cy="7080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8D018-CC30-594D-A2EA-EFA90364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6EB99-D2C3-064E-8D2A-3BE04D49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AC6D3-408B-B043-8DEE-DE924864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236270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B56C0-011A-5543-BA1C-5855AE114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CC2DD-A9CA-E041-9CE4-18FD51AB4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288" y="862013"/>
            <a:ext cx="2408237" cy="20542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B61C4-446D-894E-9C20-3C5E5B8D2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55925" y="862013"/>
            <a:ext cx="2409825" cy="20542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AD10B-CC70-5C46-8A64-4D1476872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FC292-EF31-3F48-90CB-D1223E0D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CA39B-73B1-FB43-B3A7-CB6F5AA98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618637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8EF3-5445-E946-B133-D48B3D1FA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173038"/>
            <a:ext cx="4968875" cy="6254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944A8-D328-9149-A271-F54AB3818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875" y="793750"/>
            <a:ext cx="2436813" cy="3889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0E3934-5434-454E-AC0D-D35F4EAC5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875" y="1182688"/>
            <a:ext cx="2436813" cy="1738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422A9B-9D27-6E47-AA52-6E9D98D72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16238" y="793750"/>
            <a:ext cx="2449512" cy="3889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6851A-6436-3A4F-8400-A3468A524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16238" y="1182688"/>
            <a:ext cx="2449512" cy="1738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BE3703-E344-DC4D-938C-29E91D08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76F8-B169-954F-890E-2194737E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4E84DB-D3E1-D346-A46C-33B10C9F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31463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7852E-2BFC-9B47-B6E9-82E66A5A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C77A50-B681-B44F-A9C6-D0C7A764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CB475-99E2-604D-914E-6DF540F9F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825E6-CE6D-CA4B-BD28-6846333F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699999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59F78E-43E4-8E44-A72A-8CDA062F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779065-6C2C-3042-9863-60E3D20F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E86DE-AF71-194B-8C25-B3A794AA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3818761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C9D94-A900-4D4A-A944-9D57B4DF9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215900"/>
            <a:ext cx="1857375" cy="7556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134CF-5288-BB4C-8E28-163D6A385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9513" y="466725"/>
            <a:ext cx="2916237" cy="23002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C06FA-3B55-1048-8FAA-B2FF37156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6875" y="971550"/>
            <a:ext cx="1857375" cy="1798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6AD8E-E7AE-6343-8DBD-7B8768B57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8CDBF-B8C3-4540-A61F-AD00DB20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8BDA3-E3FD-FE49-B476-E824D17A3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431047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9ADED-A77E-C24B-800C-FFCC20387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215900"/>
            <a:ext cx="1857375" cy="7556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979B9A-E6AA-9B4F-AE0C-B05BC4C0DC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449513" y="466725"/>
            <a:ext cx="2916237" cy="2300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43D25-84F3-E240-91DA-10D3B92B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6875" y="971550"/>
            <a:ext cx="1857375" cy="1798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B9C49-3857-BA4D-8B92-70BA34EFC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932A2-C536-544B-8E53-74283B84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32892-FBFF-814E-B55E-1B7984F33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628442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58AA-6D91-744E-96E5-1F8B6042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2B673D-E3E5-E94A-B012-278DF0633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CB5D9-824E-7E40-9218-7E65D3832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BBF3B-ACEA-5146-BD88-22E35A82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0F85A-5D7F-9C40-84E0-076515194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9240603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CC0B2-AAA2-D449-A6C4-5CF282C09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124325" y="173038"/>
            <a:ext cx="1241425" cy="27432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8B4F6F-9456-C048-896E-A5DB3B4D9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5288" y="173038"/>
            <a:ext cx="3576637" cy="27432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4C4B2-C041-4546-AD4B-645B9C0BC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7324C-CB77-1747-B368-FF6A49C6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ED26E-0815-AE48-BB28-22A637B8B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81512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59" y="2672449"/>
            <a:ext cx="423759" cy="39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8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6" r:id="rId3"/>
    <p:sldLayoutId id="2147483650" r:id="rId4"/>
    <p:sldLayoutId id="2147483688" r:id="rId5"/>
    <p:sldLayoutId id="2147483660" r:id="rId6"/>
    <p:sldLayoutId id="2147483665" r:id="rId7"/>
    <p:sldLayoutId id="2147483668" r:id="rId8"/>
    <p:sldLayoutId id="2147483669" r:id="rId9"/>
    <p:sldLayoutId id="2147483687" r:id="rId10"/>
    <p:sldLayoutId id="2147483689" r:id="rId11"/>
    <p:sldLayoutId id="2147483690" r:id="rId12"/>
    <p:sldLayoutId id="2147483661" r:id="rId13"/>
    <p:sldLayoutId id="2147483662" r:id="rId14"/>
    <p:sldLayoutId id="2147483655" r:id="rId15"/>
  </p:sldLayoutIdLst>
  <p:txStyles>
    <p:titleStyle>
      <a:lvl1pPr algn="ctr" defTabSz="257084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13" indent="-192813" algn="l" defTabSz="257084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761" indent="-160677" algn="l" defTabSz="257084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09" indent="-128542" algn="l" defTabSz="257084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99792" indent="-128542" algn="l" defTabSz="257084" rtl="0" eaLnBrk="1" latinLnBrk="0" hangingPunct="1">
        <a:spcBef>
          <a:spcPct val="20000"/>
        </a:spcBef>
        <a:buFont typeface="Arial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6876" indent="-128542" algn="l" defTabSz="257084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3960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043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127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210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084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167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251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334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418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2501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99585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6668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003969-7A70-4B49-9582-2D7F62F8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73038"/>
            <a:ext cx="4970462" cy="625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C7DA-F682-DE40-A3FC-3AEBF98A0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862013"/>
            <a:ext cx="4970462" cy="2054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7DC32-BE08-C844-8E83-DF8FD8C0B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5288" y="3000375"/>
            <a:ext cx="1296987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68A24-3078-1441-8F47-353A581E1639}" type="datetimeFigureOut">
              <a:rPr lang="en-AT" smtClean="0"/>
              <a:t>13.06.20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C83B-A54A-E04E-AFE8-5AA7CB5A8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8175" y="3000375"/>
            <a:ext cx="1944688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C1406-9CF9-F245-9B7D-8BFB6414C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68763" y="3000375"/>
            <a:ext cx="1296987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2E506-2648-5A44-89FE-93F23926EF5A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2212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9843" y="1184338"/>
            <a:ext cx="4885916" cy="370116"/>
          </a:xfrm>
        </p:spPr>
        <p:txBody>
          <a:bodyPr/>
          <a:lstStyle/>
          <a:p>
            <a:r>
              <a:rPr lang="en-GB" b="1" dirty="0"/>
              <a:t>Innovation, Economic Growth and Social Progress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799769" y="5877405"/>
            <a:ext cx="3821002" cy="8661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952169" y="6029805"/>
            <a:ext cx="3821002" cy="8661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69842" y="1924570"/>
            <a:ext cx="4618847" cy="594137"/>
          </a:xfrm>
        </p:spPr>
        <p:txBody>
          <a:bodyPr/>
          <a:lstStyle/>
          <a:p>
            <a:r>
              <a:rPr lang="en-US" sz="1000" dirty="0">
                <a:solidFill>
                  <a:srgbClr val="1D0900"/>
                </a:solidFill>
              </a:rPr>
              <a:t>Lukas Fuchs</a:t>
            </a:r>
          </a:p>
          <a:p>
            <a:r>
              <a:rPr lang="en-GB" sz="1000" b="1" dirty="0">
                <a:solidFill>
                  <a:schemeClr val="tx1"/>
                </a:solidFill>
              </a:rPr>
              <a:t>Conference: Turn Over a New Leaf. Innovations, Pseudo-Innovations and Corporate Social Responsibility for the Future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D0D084-4D40-E643-BB72-21F03F698AFB}"/>
              </a:ext>
            </a:extLst>
          </p:cNvPr>
          <p:cNvSpPr txBox="1"/>
          <p:nvPr/>
        </p:nvSpPr>
        <p:spPr>
          <a:xfrm>
            <a:off x="369842" y="2518707"/>
            <a:ext cx="14236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  <a:r>
              <a:rPr lang="en-US" baseline="30000" dirty="0"/>
              <a:t>th</a:t>
            </a:r>
            <a:r>
              <a:rPr lang="en-US" dirty="0"/>
              <a:t> June 2020</a:t>
            </a:r>
          </a:p>
        </p:txBody>
      </p:sp>
    </p:spTree>
    <p:extLst>
      <p:ext uri="{BB962C8B-B14F-4D97-AF65-F5344CB8AC3E}">
        <p14:creationId xmlns:p14="http://schemas.microsoft.com/office/powerpoint/2010/main" val="29819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23E961-FE5A-C84D-A21B-9EE6EB6DFC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400" i="1" dirty="0"/>
              <a:t>[We do] not require continual economic growth over generations to maximize upward indefinitely the expectations of the least advantaged. That would not be a reasonable conception of justice. We should not rule out Mill’s idea of a society in a just stationary state. </a:t>
            </a:r>
            <a:endParaRPr lang="en-AT" sz="14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4E169-14A3-B044-9F6A-3B79C51CBF40}"/>
              </a:ext>
            </a:extLst>
          </p:cNvPr>
          <p:cNvSpPr txBox="1"/>
          <p:nvPr/>
        </p:nvSpPr>
        <p:spPr>
          <a:xfrm>
            <a:off x="575680" y="2589582"/>
            <a:ext cx="43452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John Rawls: Justice as Fairness, 2001. </a:t>
            </a:r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71235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D8B4BC-ECD2-4D4D-A17D-A04E821CF95C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AT" dirty="0"/>
              <a:t>Growth as Strategy for Justice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D07A1-A2B5-CA41-B8F9-FF967EE0A345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AT" sz="1400" i="1" dirty="0"/>
              <a:t>Right-Rawlsian critique</a:t>
            </a:r>
            <a:r>
              <a:rPr lang="en-AT" sz="1400" dirty="0"/>
              <a:t>: Brennan (2007), Tomasi (2012)</a:t>
            </a:r>
          </a:p>
          <a:p>
            <a:r>
              <a:rPr lang="en-AT" sz="1400" dirty="0"/>
              <a:t>Brennan: If you want to maximise prospect of least well-off, maximise growth. Therefore, </a:t>
            </a:r>
          </a:p>
          <a:p>
            <a:pPr lvl="1"/>
            <a:r>
              <a:rPr lang="en-GB" sz="1200" dirty="0"/>
              <a:t>M</a:t>
            </a:r>
            <a:r>
              <a:rPr lang="en-AT" sz="1200" dirty="0"/>
              <a:t>arket-based economy (market ensures growth)</a:t>
            </a:r>
          </a:p>
          <a:p>
            <a:pPr lvl="1"/>
            <a:r>
              <a:rPr lang="en-GB" sz="1200" dirty="0"/>
              <a:t>M</a:t>
            </a:r>
            <a:r>
              <a:rPr lang="en-AT" sz="1200" dirty="0"/>
              <a:t>aterial wealth matters (what else?)</a:t>
            </a:r>
          </a:p>
          <a:p>
            <a:pPr lvl="1"/>
            <a:r>
              <a:rPr lang="en-GB" sz="1200" dirty="0"/>
              <a:t>G</a:t>
            </a:r>
            <a:r>
              <a:rPr lang="en-AT" sz="1200" dirty="0"/>
              <a:t>rowth = higher income = higher wellbeing</a:t>
            </a:r>
          </a:p>
          <a:p>
            <a:pPr marL="0" indent="0">
              <a:buNone/>
            </a:pPr>
            <a:endParaRPr lang="en-AT" sz="1400" dirty="0"/>
          </a:p>
        </p:txBody>
      </p:sp>
    </p:spTree>
    <p:extLst>
      <p:ext uri="{BB962C8B-B14F-4D97-AF65-F5344CB8AC3E}">
        <p14:creationId xmlns:p14="http://schemas.microsoft.com/office/powerpoint/2010/main" val="150683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DBC05B-597E-2E46-B512-86CAA75B77AC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de-AT" dirty="0"/>
              <a:t>Growth, but </a:t>
            </a:r>
            <a:r>
              <a:rPr lang="de-AT" dirty="0" err="1"/>
              <a:t>how</a:t>
            </a:r>
            <a:r>
              <a:rPr lang="de-AT" dirty="0"/>
              <a:t>? </a:t>
            </a:r>
            <a:endParaRPr lang="en-A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83C4F-A5DD-6C42-AB3F-4154DA5957FC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GB" dirty="0"/>
              <a:t>G</a:t>
            </a:r>
            <a:r>
              <a:rPr lang="en-AT" dirty="0"/>
              <a:t>rowth: yes! </a:t>
            </a:r>
          </a:p>
          <a:p>
            <a:r>
              <a:rPr lang="en-AT" dirty="0"/>
              <a:t>Details? </a:t>
            </a:r>
          </a:p>
          <a:p>
            <a:pPr lvl="1"/>
            <a:r>
              <a:rPr lang="en-AT" dirty="0"/>
              <a:t>Who produces growth? </a:t>
            </a:r>
          </a:p>
          <a:p>
            <a:pPr lvl="1"/>
            <a:r>
              <a:rPr lang="en-AT" dirty="0"/>
              <a:t>What makes growth desirable?</a:t>
            </a:r>
          </a:p>
          <a:p>
            <a:pPr lvl="1"/>
            <a:r>
              <a:rPr lang="en-AT" dirty="0"/>
              <a:t>Which growth is desirable?</a:t>
            </a:r>
          </a:p>
        </p:txBody>
      </p:sp>
    </p:spTree>
    <p:extLst>
      <p:ext uri="{BB962C8B-B14F-4D97-AF65-F5344CB8AC3E}">
        <p14:creationId xmlns:p14="http://schemas.microsoft.com/office/powerpoint/2010/main" val="7244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622DB3-165D-A54E-AEDC-8E2A9AE3D75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AT" dirty="0"/>
              <a:t>Which growth is desirable?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ED436-8120-9B44-A0C4-520BEE5B375A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AT" sz="1400" dirty="0"/>
              <a:t>Developing countries: material wealth</a:t>
            </a:r>
          </a:p>
          <a:p>
            <a:r>
              <a:rPr lang="en-GB" sz="1400" dirty="0"/>
              <a:t>A</a:t>
            </a:r>
            <a:r>
              <a:rPr lang="en-AT" sz="1400" dirty="0"/>
              <a:t>ll countries: Inequality, climate change, Covid-19, automation </a:t>
            </a:r>
          </a:p>
          <a:p>
            <a:r>
              <a:rPr lang="en-AT" sz="1400" dirty="0"/>
              <a:t>How can growth help tackle grand challenges?</a:t>
            </a:r>
          </a:p>
        </p:txBody>
      </p:sp>
    </p:spTree>
    <p:extLst>
      <p:ext uri="{BB962C8B-B14F-4D97-AF65-F5344CB8AC3E}">
        <p14:creationId xmlns:p14="http://schemas.microsoft.com/office/powerpoint/2010/main" val="398552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65DA81-4464-964E-9C29-804713A7A85A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AT" dirty="0"/>
              <a:t>Innovation-led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DFC8E-1A68-8744-9BF2-0256E93D6C6E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AT" sz="1400" dirty="0"/>
              <a:t>What money can buy, depends on state of technology and markets</a:t>
            </a:r>
          </a:p>
          <a:p>
            <a:r>
              <a:rPr lang="en-AT" sz="1400" dirty="0"/>
              <a:t>Mansa Musa (</a:t>
            </a:r>
            <a:r>
              <a:rPr lang="en-GB" sz="1400" dirty="0"/>
              <a:t>c. 1280 – c. 1337): kind of Mali, richest man in history</a:t>
            </a:r>
          </a:p>
          <a:p>
            <a:r>
              <a:rPr lang="en-GB" sz="1400" dirty="0"/>
              <a:t>Growth should not be merely quantitative, but also qualitative. </a:t>
            </a:r>
          </a:p>
          <a:p>
            <a:r>
              <a:rPr lang="en-GB" sz="1400" dirty="0"/>
              <a:t>Schumpeter: creative destruction. </a:t>
            </a:r>
          </a:p>
          <a:p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374293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06546E-DC55-7A47-A216-94EAF5FC68F3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F9FB2-4DD6-5648-A516-47107C5FDAFA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en-AT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E8D16FC-8723-D646-B56D-BF938190D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49" y="157650"/>
            <a:ext cx="5559940" cy="29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27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8EDFC4-67B9-3F4D-9811-E356F2863931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AT" dirty="0"/>
              <a:t>The Entrepreneurial State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280D9-FC5D-3F45-BB6D-B0DF8CC76F2F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AT" sz="1400" dirty="0"/>
              <a:t>Innovation is collective (state, market, third sector)</a:t>
            </a:r>
          </a:p>
          <a:p>
            <a:r>
              <a:rPr lang="en-AT" sz="1400" dirty="0"/>
              <a:t>Symbiotic public – private collaborations</a:t>
            </a:r>
          </a:p>
          <a:p>
            <a:r>
              <a:rPr lang="en-AT" sz="1400" dirty="0"/>
              <a:t>Missions, national innovation systems, the developmental state (Chang, Wade), the entrepreneurial state (Mazzucato)</a:t>
            </a:r>
          </a:p>
        </p:txBody>
      </p:sp>
    </p:spTree>
    <p:extLst>
      <p:ext uri="{BB962C8B-B14F-4D97-AF65-F5344CB8AC3E}">
        <p14:creationId xmlns:p14="http://schemas.microsoft.com/office/powerpoint/2010/main" val="1029233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8E50F6-E63C-F647-82AB-101E3F6F8C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T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75265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AF2A2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</TotalTime>
  <Words>292</Words>
  <Application>Microsoft Macintosh PowerPoint</Application>
  <PresentationFormat>Custom</PresentationFormat>
  <Paragraphs>33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Buckmaster</dc:creator>
  <cp:lastModifiedBy>lukas.fuchs.at@gmail.com</cp:lastModifiedBy>
  <cp:revision>249</cp:revision>
  <cp:lastPrinted>2018-12-05T15:14:59Z</cp:lastPrinted>
  <dcterms:created xsi:type="dcterms:W3CDTF">2017-09-20T12:43:53Z</dcterms:created>
  <dcterms:modified xsi:type="dcterms:W3CDTF">2020-06-13T15:48:01Z</dcterms:modified>
</cp:coreProperties>
</file>